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4" r:id="rId4"/>
    <p:sldId id="268" r:id="rId5"/>
    <p:sldId id="269" r:id="rId6"/>
    <p:sldId id="271" r:id="rId7"/>
    <p:sldId id="270" r:id="rId8"/>
    <p:sldId id="260" r:id="rId9"/>
    <p:sldId id="261" r:id="rId10"/>
    <p:sldId id="27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33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ocuments\Hawaiihistog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Sample</a:t>
            </a:r>
            <a:r>
              <a:rPr lang="en-US" baseline="0" dirty="0"/>
              <a:t> </a:t>
            </a:r>
            <a:r>
              <a:rPr lang="en-US" baseline="0" dirty="0" smtClean="0"/>
              <a:t>1 (Surface)</a:t>
            </a:r>
            <a:endParaRPr lang="en-US" dirty="0"/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Sheet1!$A$1:$A$8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49</c:v>
                </c:pt>
                <c:pt idx="1">
                  <c:v>14</c:v>
                </c:pt>
                <c:pt idx="2">
                  <c:v>4</c:v>
                </c:pt>
                <c:pt idx="3">
                  <c:v>6</c:v>
                </c:pt>
                <c:pt idx="4">
                  <c:v>15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axId val="106082304"/>
        <c:axId val="106084608"/>
      </c:barChart>
      <c:catAx>
        <c:axId val="106082304"/>
        <c:scaling>
          <c:orientation val="minMax"/>
        </c:scaling>
        <c:axPos val="b"/>
        <c:tickLblPos val="nextTo"/>
        <c:crossAx val="106084608"/>
        <c:crosses val="autoZero"/>
        <c:auto val="1"/>
        <c:lblAlgn val="ctr"/>
        <c:lblOffset val="100"/>
      </c:catAx>
      <c:valAx>
        <c:axId val="106084608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06082304"/>
        <c:crosses val="autoZero"/>
        <c:crossBetween val="between"/>
        <c:majorUnit val="1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Sample 2</a:t>
            </a:r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Sheet1!$A$17:$A$24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36</c:v>
                </c:pt>
                <c:pt idx="1">
                  <c:v>15</c:v>
                </c:pt>
                <c:pt idx="2">
                  <c:v>1</c:v>
                </c:pt>
                <c:pt idx="3">
                  <c:v>24</c:v>
                </c:pt>
                <c:pt idx="4">
                  <c:v>19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axId val="107701760"/>
        <c:axId val="107703296"/>
      </c:barChart>
      <c:catAx>
        <c:axId val="107701760"/>
        <c:scaling>
          <c:orientation val="minMax"/>
        </c:scaling>
        <c:axPos val="b"/>
        <c:tickLblPos val="nextTo"/>
        <c:crossAx val="107703296"/>
        <c:crosses val="autoZero"/>
        <c:auto val="1"/>
        <c:lblAlgn val="ctr"/>
        <c:lblOffset val="100"/>
      </c:catAx>
      <c:valAx>
        <c:axId val="107703296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07701760"/>
        <c:crosses val="autoZero"/>
        <c:crossBetween val="between"/>
        <c:majorUnit val="1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Sample 3</a:t>
            </a:r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Sheet1!$A$31:$A$38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Sheet1!$B$31:$B$38</c:f>
              <c:numCache>
                <c:formatCode>General</c:formatCode>
                <c:ptCount val="8"/>
                <c:pt idx="0">
                  <c:v>38</c:v>
                </c:pt>
                <c:pt idx="1">
                  <c:v>13</c:v>
                </c:pt>
                <c:pt idx="2">
                  <c:v>5</c:v>
                </c:pt>
                <c:pt idx="3">
                  <c:v>17</c:v>
                </c:pt>
                <c:pt idx="4">
                  <c:v>18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axId val="107710720"/>
        <c:axId val="107720704"/>
      </c:barChart>
      <c:catAx>
        <c:axId val="107710720"/>
        <c:scaling>
          <c:orientation val="minMax"/>
        </c:scaling>
        <c:axPos val="b"/>
        <c:tickLblPos val="nextTo"/>
        <c:crossAx val="107720704"/>
        <c:crosses val="autoZero"/>
        <c:auto val="1"/>
        <c:lblAlgn val="ctr"/>
        <c:lblOffset val="100"/>
      </c:catAx>
      <c:valAx>
        <c:axId val="107720704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07710720"/>
        <c:crosses val="autoZero"/>
        <c:crossBetween val="between"/>
        <c:majorUnit val="1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Sample 4</a:t>
            </a:r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Sheet1!$A$41:$A$48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Sheet1!$B$41:$B$48</c:f>
              <c:numCache>
                <c:formatCode>General</c:formatCode>
                <c:ptCount val="8"/>
                <c:pt idx="0">
                  <c:v>29</c:v>
                </c:pt>
                <c:pt idx="1">
                  <c:v>13</c:v>
                </c:pt>
                <c:pt idx="2">
                  <c:v>3</c:v>
                </c:pt>
                <c:pt idx="3">
                  <c:v>23</c:v>
                </c:pt>
                <c:pt idx="4">
                  <c:v>14</c:v>
                </c:pt>
                <c:pt idx="5">
                  <c:v>14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axId val="107744256"/>
        <c:axId val="107754240"/>
      </c:barChart>
      <c:catAx>
        <c:axId val="107744256"/>
        <c:scaling>
          <c:orientation val="minMax"/>
        </c:scaling>
        <c:axPos val="b"/>
        <c:tickLblPos val="nextTo"/>
        <c:crossAx val="107754240"/>
        <c:crosses val="autoZero"/>
        <c:auto val="1"/>
        <c:lblAlgn val="ctr"/>
        <c:lblOffset val="100"/>
      </c:catAx>
      <c:valAx>
        <c:axId val="107754240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07744256"/>
        <c:crosses val="autoZero"/>
        <c:crossBetween val="between"/>
        <c:majorUnit val="10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Sample 5</a:t>
            </a:r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Sheet1!$A$51:$A$58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Sheet1!$B$51:$B$58</c:f>
              <c:numCache>
                <c:formatCode>General</c:formatCode>
                <c:ptCount val="8"/>
                <c:pt idx="0">
                  <c:v>57</c:v>
                </c:pt>
                <c:pt idx="1">
                  <c:v>19</c:v>
                </c:pt>
                <c:pt idx="2">
                  <c:v>0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107778048"/>
        <c:axId val="107779584"/>
      </c:barChart>
      <c:catAx>
        <c:axId val="107778048"/>
        <c:scaling>
          <c:orientation val="minMax"/>
        </c:scaling>
        <c:axPos val="b"/>
        <c:tickLblPos val="nextTo"/>
        <c:crossAx val="107779584"/>
        <c:crosses val="autoZero"/>
        <c:auto val="1"/>
        <c:lblAlgn val="ctr"/>
        <c:lblOffset val="100"/>
      </c:catAx>
      <c:valAx>
        <c:axId val="107779584"/>
        <c:scaling>
          <c:orientation val="minMax"/>
        </c:scaling>
        <c:axPos val="l"/>
        <c:majorGridlines/>
        <c:numFmt formatCode="General" sourceLinked="1"/>
        <c:tickLblPos val="nextTo"/>
        <c:crossAx val="10777804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Sample </a:t>
            </a:r>
            <a:r>
              <a:rPr lang="en-US" dirty="0" smtClean="0"/>
              <a:t>6</a:t>
            </a:r>
            <a:endParaRPr lang="en-US" dirty="0"/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Sheet1!$A$61:$A$68</c:f>
              <c:strCache>
                <c:ptCount val="8"/>
                <c:pt idx="0">
                  <c:v>Dark Glass</c:v>
                </c:pt>
                <c:pt idx="1">
                  <c:v>Dark Glass with Plagioclase </c:v>
                </c:pt>
                <c:pt idx="2">
                  <c:v>Glassy Porphyritic Basalt</c:v>
                </c:pt>
                <c:pt idx="3">
                  <c:v>Microporphyritic Basalt</c:v>
                </c:pt>
                <c:pt idx="4">
                  <c:v>Light glass</c:v>
                </c:pt>
                <c:pt idx="5">
                  <c:v>Plagioclase</c:v>
                </c:pt>
                <c:pt idx="6">
                  <c:v>Pyroxene</c:v>
                </c:pt>
                <c:pt idx="7">
                  <c:v>Olivine</c:v>
                </c:pt>
              </c:strCache>
            </c:strRef>
          </c:cat>
          <c:val>
            <c:numRef>
              <c:f>Sheet1!$B$61:$B$68</c:f>
              <c:numCache>
                <c:formatCode>General</c:formatCode>
                <c:ptCount val="8"/>
                <c:pt idx="0">
                  <c:v>52</c:v>
                </c:pt>
                <c:pt idx="1">
                  <c:v>15</c:v>
                </c:pt>
                <c:pt idx="2">
                  <c:v>0</c:v>
                </c:pt>
                <c:pt idx="3">
                  <c:v>16</c:v>
                </c:pt>
                <c:pt idx="4">
                  <c:v>10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113918720"/>
        <c:axId val="113920256"/>
      </c:barChart>
      <c:catAx>
        <c:axId val="113918720"/>
        <c:scaling>
          <c:orientation val="minMax"/>
        </c:scaling>
        <c:axPos val="b"/>
        <c:tickLblPos val="nextTo"/>
        <c:crossAx val="113920256"/>
        <c:crosses val="autoZero"/>
        <c:auto val="1"/>
        <c:lblAlgn val="ctr"/>
        <c:lblOffset val="100"/>
      </c:catAx>
      <c:valAx>
        <c:axId val="113920256"/>
        <c:scaling>
          <c:orientation val="minMax"/>
        </c:scaling>
        <c:axPos val="l"/>
        <c:majorGridlines/>
        <c:numFmt formatCode="General" sourceLinked="1"/>
        <c:tickLblPos val="nextTo"/>
        <c:crossAx val="113918720"/>
        <c:crosses val="autoZero"/>
        <c:crossBetween val="between"/>
        <c:majorUnit val="10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71E27-755D-4DE1-B047-84C3FB9B72D3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DC5B-C624-45C5-A3FC-F5718AF7F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FDC5B-C624-45C5-A3FC-F5718AF7FF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E91-BDD8-427B-BCFE-6F7B760A054F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8565-34C9-497E-9B15-DD7A580C1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http://lh5.ggpht.com/_XHcvFY4aEik/S28wX3_upXI/AAAAAAAAAXI/46YJajupSXQ/s800/SmallSouthernDome_GlacialDeposits_MaunaL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820539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Compositional and Microtextural Analysis of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Basaltic </a:t>
            </a:r>
            <a:r>
              <a:rPr lang="en-US" sz="3200" b="1" dirty="0"/>
              <a:t>Pyroclastic </a:t>
            </a:r>
            <a:r>
              <a:rPr lang="en-US" sz="3200" b="1" dirty="0" smtClean="0"/>
              <a:t>Feedstock Materials </a:t>
            </a:r>
          </a:p>
          <a:p>
            <a:pPr algn="ctr"/>
            <a:r>
              <a:rPr lang="en-US" sz="3200" b="1" dirty="0" smtClean="0"/>
              <a:t>Used </a:t>
            </a:r>
            <a:r>
              <a:rPr lang="en-US" sz="3200" b="1" dirty="0"/>
              <a:t>for the 2010 ISRU Field Tests,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Mauna </a:t>
            </a:r>
            <a:r>
              <a:rPr lang="en-US" sz="3200" b="1" dirty="0"/>
              <a:t>Kea, </a:t>
            </a:r>
            <a:r>
              <a:rPr lang="en-US" sz="3200" b="1" dirty="0" smtClean="0"/>
              <a:t>Hawaii</a:t>
            </a:r>
          </a:p>
          <a:p>
            <a:pPr algn="ctr"/>
            <a:endParaRPr lang="en-US" sz="23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. Marin, J. Farmer,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Zacny, G. Sellar,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. Nuñez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School of Earth and Space Exploration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300" dirty="0"/>
          </a:p>
          <a:p>
            <a:pPr algn="ctr"/>
            <a:endParaRPr lang="en-US" sz="2300" dirty="0" smtClean="0"/>
          </a:p>
          <a:p>
            <a:pPr algn="ctr"/>
            <a:endParaRPr lang="en-US" sz="2300" dirty="0"/>
          </a:p>
        </p:txBody>
      </p:sp>
      <p:pic>
        <p:nvPicPr>
          <p:cNvPr id="1026" name="Picture 2" descr="C:\Users\Nicole\AppData\Local\Microsoft\Windows\Temporary Internet Files\Low\Content.IE5\ZSJ21B39\AZSGC_sunset_b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902270"/>
            <a:ext cx="1295400" cy="1728403"/>
          </a:xfrm>
          <a:prstGeom prst="rect">
            <a:avLst/>
          </a:prstGeom>
          <a:noFill/>
        </p:spPr>
      </p:pic>
      <p:pic>
        <p:nvPicPr>
          <p:cNvPr id="1027" name="Picture 3" descr="C:\Users\Nicole\AppData\Local\Microsoft\Windows\Temporary Internet Files\Low\Content.IE5\SEGCGF2J\NASA-log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81600"/>
            <a:ext cx="1447800" cy="1447800"/>
          </a:xfrm>
          <a:prstGeom prst="rect">
            <a:avLst/>
          </a:prstGeom>
          <a:noFill/>
        </p:spPr>
      </p:pic>
      <p:pic>
        <p:nvPicPr>
          <p:cNvPr id="8" name="Picture 4" descr="C:\Users\Nicole\AppData\Local\Microsoft\Windows\Temporary Internet Files\Low\Content.IE5\BG2X3HPT\SESE_brand_white_logo_bl_bkr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91200"/>
            <a:ext cx="4038600" cy="85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04800"/>
            <a:ext cx="1772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Image J</a:t>
            </a:r>
          </a:p>
        </p:txBody>
      </p:sp>
      <p:pic>
        <p:nvPicPr>
          <p:cNvPr id="4" name="Picture 60" descr="F:\AGU\ImageJ\Trial 1(10x)\Sample_2\sample2_10xppl_rep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9997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1" descr="F:\AGU\ImageJ\Trial 1(10x)\Sample_2\sample2_10xppl_blackand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752600"/>
            <a:ext cx="40012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07144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amount of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Fe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3+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phases in the core samples increases with depth (age)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due to the weathering oxidation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reactions caused by greater water exposure.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comparison, the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surface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materials contain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more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Fe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baseline="30000" dirty="0" smtClean="0">
                <a:latin typeface="Helvetica" pitchFamily="34" charset="0"/>
                <a:cs typeface="Helvetica" pitchFamily="34" charset="0"/>
              </a:rPr>
              <a:t>+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phases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along with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unaltered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porphyritic clasts.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By the basic two step extraction process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proposed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for ISRU,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FeO + H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b="1" dirty="0" smtClean="0">
                <a:latin typeface="Helvetica" pitchFamily="34" charset="0"/>
                <a:cs typeface="Helvetica" pitchFamily="34" charset="0"/>
                <a:sym typeface="Wingdings"/>
              </a:rPr>
              <a:t>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Fe + H</a:t>
            </a:r>
            <a:r>
              <a:rPr lang="en-US" b="1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O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(Allen et al. 1996), the observed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increase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 the abundance of hydrated alteration phases with depth implies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that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these deeper subsurface materials in Hawaii are more favorable for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not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only the extraction of water from regolith, but also the extraction of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oxygen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(e.g.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2FeOH +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H</a:t>
            </a:r>
            <a:r>
              <a:rPr lang="en-US" sz="1900" b="1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2Fe +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 H</a:t>
            </a:r>
            <a:r>
              <a:rPr lang="en-US" sz="1900" b="1" baseline="-25000" dirty="0" smtClean="0">
                <a:latin typeface="Helvetica" pitchFamily="34" charset="0"/>
                <a:cs typeface="Helvetica" pitchFamily="34" charset="0"/>
              </a:rPr>
              <a:t>2 </a:t>
            </a:r>
            <a:r>
              <a:rPr lang="en-US" sz="1900" b="1" dirty="0" smtClean="0">
                <a:latin typeface="Helvetica" pitchFamily="34" charset="0"/>
                <a:cs typeface="Helvetica" pitchFamily="34" charset="0"/>
              </a:rPr>
              <a:t>O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).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14800"/>
            <a:ext cx="2511396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91000"/>
            <a:ext cx="25472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252184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s://lh4.googleusercontent.com/_XHcvFY4aEik/S29pVkcOMNI/AAAAAAAAAx4/Hcnt9GLrDJw/s640/Mauna%20Kea%20from%20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7205755" cy="9079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ISRU: In Situ Resource </a:t>
            </a:r>
          </a:p>
          <a:p>
            <a:r>
              <a:rPr lang="en-US" sz="4000" b="1" dirty="0" smtClean="0"/>
              <a:t>Utilization</a:t>
            </a:r>
          </a:p>
          <a:p>
            <a:r>
              <a:rPr lang="en-US" sz="2800" b="1" u="sng" dirty="0" smtClean="0"/>
              <a:t>Goal</a:t>
            </a:r>
            <a:r>
              <a:rPr lang="en-US" sz="2800" b="1" dirty="0" smtClean="0"/>
              <a:t>: extract basic resources from basalt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Ex: water, oxygen, methane</a:t>
            </a:r>
          </a:p>
          <a:p>
            <a:r>
              <a:rPr lang="en-US" sz="2800" dirty="0" smtClean="0"/>
              <a:t>NASA-sponsored ISRU experiments were </a:t>
            </a:r>
          </a:p>
          <a:p>
            <a:r>
              <a:rPr lang="en-US" sz="2800" dirty="0" smtClean="0"/>
              <a:t>carried </a:t>
            </a:r>
            <a:r>
              <a:rPr lang="en-US" sz="2800" dirty="0"/>
              <a:t>out in February of 2010 on the slopes of </a:t>
            </a:r>
            <a:endParaRPr lang="en-US" sz="2800" dirty="0" smtClean="0"/>
          </a:p>
          <a:p>
            <a:r>
              <a:rPr lang="en-US" sz="2800" dirty="0" smtClean="0"/>
              <a:t>Mauna </a:t>
            </a:r>
            <a:r>
              <a:rPr lang="en-US" sz="2800" dirty="0"/>
              <a:t>Kea Volcano, </a:t>
            </a:r>
            <a:r>
              <a:rPr lang="en-US" sz="2800" dirty="0" smtClean="0"/>
              <a:t>Hawaii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u="sng" dirty="0" smtClean="0"/>
              <a:t>WHY</a:t>
            </a:r>
            <a:r>
              <a:rPr lang="en-US" sz="2800" b="1" dirty="0" smtClean="0"/>
              <a:t>?: to support future human exploration </a:t>
            </a:r>
          </a:p>
          <a:p>
            <a:r>
              <a:rPr lang="en-US" sz="2800" b="1" dirty="0" smtClean="0"/>
              <a:t>of the moon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0356" name="Picture 4" descr="https://lh5.googleusercontent.com/_XHcvFY4aEik/S2vVZ5T-y9I/AAAAAAAAAx4/11Q4JzY9Tqw/s800/ISRU%20field%20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2181606"/>
          </a:xfrm>
          <a:prstGeom prst="rect">
            <a:avLst/>
          </a:prstGeom>
          <a:noFill/>
        </p:spPr>
      </p:pic>
      <p:pic>
        <p:nvPicPr>
          <p:cNvPr id="100358" name="Picture 6" descr="https://lh5.googleusercontent.com/_XHcvFY4aEik/S293QvHPCUI/AAAAAAAAAx4/q9TATYNFpWA/chain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399"/>
            <a:ext cx="2743201" cy="2103120"/>
          </a:xfrm>
          <a:prstGeom prst="rect">
            <a:avLst/>
          </a:prstGeom>
          <a:noFill/>
        </p:spPr>
      </p:pic>
      <p:pic>
        <p:nvPicPr>
          <p:cNvPr id="100360" name="Picture 8" descr="https://lh4.googleusercontent.com/_XHcvFY4aEik/S2jCavJN39I/AAAAAAAAAx4/7NsOUo9p-Xk/s512/P107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88594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lh6.googleusercontent.com/_XHcvFY4aEik/S29pWWbtt7I/AAAAAAAAAx4/L_s5kG-vNfo/MMI%20Drill1_Core2_Surface_R630_G525_B465_400x400pix_image_2percent_stre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394960" cy="5394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2286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715000"/>
            <a:ext cx="4634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FeO + H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4000" dirty="0" smtClean="0">
                <a:solidFill>
                  <a:schemeClr val="bg1"/>
                </a:solidFill>
              </a:rPr>
              <a:t> Fe + H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O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10" descr="https://lh4.googleusercontent.com/_XHcvFY4aEik/S2lQGGCOccI/AAAAAAAAAx4/ClJsGQTTLsU/s640/More%20Solar%20Rock%20Mel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"/>
            <a:ext cx="3291840" cy="2468880"/>
          </a:xfrm>
          <a:prstGeom prst="rect">
            <a:avLst/>
          </a:prstGeom>
          <a:noFill/>
        </p:spPr>
      </p:pic>
      <p:pic>
        <p:nvPicPr>
          <p:cNvPr id="7" name="Picture 22" descr="C:\Users\Nicole\AppData\Local\Microsoft\Windows\Temporary Internet Files\Low\Content.IE5\ME7WLNBT\100202h1453_20100131_1B2_01-06in_R1430_G935_B525_640x512pix_image_linear_stretch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33147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F:\AGU\ImageJ\Zoomed Out Photos for Size comparison 2xppl\sample1_2xppl_comp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57758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5" descr="F:\AGU\ImageJ\Zoomed Out Photos for Size comparison 2xppl\sample2_2xppl_comp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125684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F:\AGU\ImageJ\Zoomed Out Photos for Size comparison 2xppl\sample3_2xppl_comp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1257758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F:\AGU\ImageJ\Zoomed Out Photos for Size comparison 2xppl\sample4_2xppl_comp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1257758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F:\AGU\ImageJ\Zoomed Out Photos for Size comparison 2xppl\sample5_2xppl_comp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1257758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9" descr="F:\AGU\ImageJ\Zoomed Out Photos for Size comparison 2xppl\sample6_2xppl_comp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562600"/>
            <a:ext cx="1257758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0"/>
            <a:ext cx="1021326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3"/>
          <p:cNvSpPr txBox="1">
            <a:spLocks noChangeArrowheads="1"/>
          </p:cNvSpPr>
          <p:nvPr/>
        </p:nvSpPr>
        <p:spPr bwMode="auto">
          <a:xfrm>
            <a:off x="1600200" y="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0 cm</a:t>
            </a:r>
          </a:p>
        </p:txBody>
      </p:sp>
      <p:sp>
        <p:nvSpPr>
          <p:cNvPr id="13" name="TextBox 64"/>
          <p:cNvSpPr txBox="1">
            <a:spLocks noChangeArrowheads="1"/>
          </p:cNvSpPr>
          <p:nvPr/>
        </p:nvSpPr>
        <p:spPr bwMode="auto">
          <a:xfrm>
            <a:off x="1600200" y="5334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1)</a:t>
            </a:r>
          </a:p>
        </p:txBody>
      </p:sp>
      <p:sp>
        <p:nvSpPr>
          <p:cNvPr id="14" name="TextBox 58"/>
          <p:cNvSpPr txBox="1">
            <a:spLocks noChangeArrowheads="1"/>
          </p:cNvSpPr>
          <p:nvPr/>
        </p:nvSpPr>
        <p:spPr bwMode="auto">
          <a:xfrm>
            <a:off x="1600200" y="9906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~16.7 cm</a:t>
            </a:r>
          </a:p>
        </p:txBody>
      </p:sp>
      <p:sp>
        <p:nvSpPr>
          <p:cNvPr id="15" name="TextBox 65"/>
          <p:cNvSpPr txBox="1">
            <a:spLocks noChangeArrowheads="1"/>
          </p:cNvSpPr>
          <p:nvPr/>
        </p:nvSpPr>
        <p:spPr bwMode="auto">
          <a:xfrm>
            <a:off x="1600200" y="1524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2)</a:t>
            </a:r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>
            <a:off x="1600200" y="19812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/>
              <a:t>~33.3 cm</a:t>
            </a:r>
            <a:endParaRPr lang="en-US" sz="1600" b="1" dirty="0"/>
          </a:p>
        </p:txBody>
      </p:sp>
      <p:sp>
        <p:nvSpPr>
          <p:cNvPr id="17" name="TextBox 65"/>
          <p:cNvSpPr txBox="1">
            <a:spLocks noChangeArrowheads="1"/>
          </p:cNvSpPr>
          <p:nvPr/>
        </p:nvSpPr>
        <p:spPr bwMode="auto">
          <a:xfrm>
            <a:off x="1600200" y="2667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</a:t>
            </a:r>
            <a:r>
              <a:rPr lang="en-US" sz="1600" dirty="0" smtClean="0"/>
              <a:t>3)</a:t>
            </a:r>
            <a:endParaRPr lang="en-US" sz="1600" dirty="0"/>
          </a:p>
        </p:txBody>
      </p:sp>
      <p:sp>
        <p:nvSpPr>
          <p:cNvPr id="18" name="TextBox 60"/>
          <p:cNvSpPr txBox="1">
            <a:spLocks noChangeArrowheads="1"/>
          </p:cNvSpPr>
          <p:nvPr/>
        </p:nvSpPr>
        <p:spPr bwMode="auto">
          <a:xfrm>
            <a:off x="1600200" y="3048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~50 cm</a:t>
            </a:r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1600200" y="36576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</a:t>
            </a:r>
            <a:r>
              <a:rPr lang="en-US" sz="1600" dirty="0" smtClean="0"/>
              <a:t>4)</a:t>
            </a:r>
            <a:endParaRPr lang="en-US" sz="1600" dirty="0"/>
          </a:p>
        </p:txBody>
      </p:sp>
      <p:sp>
        <p:nvSpPr>
          <p:cNvPr id="20" name="TextBox 61"/>
          <p:cNvSpPr txBox="1">
            <a:spLocks noChangeArrowheads="1"/>
          </p:cNvSpPr>
          <p:nvPr/>
        </p:nvSpPr>
        <p:spPr bwMode="auto">
          <a:xfrm>
            <a:off x="1600200" y="40386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~66.7 cm</a:t>
            </a:r>
          </a:p>
        </p:txBody>
      </p:sp>
      <p:sp>
        <p:nvSpPr>
          <p:cNvPr id="21" name="TextBox 65"/>
          <p:cNvSpPr txBox="1">
            <a:spLocks noChangeArrowheads="1"/>
          </p:cNvSpPr>
          <p:nvPr/>
        </p:nvSpPr>
        <p:spPr bwMode="auto">
          <a:xfrm>
            <a:off x="1600200" y="47244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</a:t>
            </a:r>
            <a:r>
              <a:rPr lang="en-US" sz="1600" dirty="0" smtClean="0"/>
              <a:t>5)</a:t>
            </a:r>
            <a:endParaRPr lang="en-US" sz="1600" dirty="0"/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1600200" y="51054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~83.3 cm</a:t>
            </a:r>
          </a:p>
        </p:txBody>
      </p:sp>
      <p:sp>
        <p:nvSpPr>
          <p:cNvPr id="24" name="TextBox 65"/>
          <p:cNvSpPr txBox="1">
            <a:spLocks noChangeArrowheads="1"/>
          </p:cNvSpPr>
          <p:nvPr/>
        </p:nvSpPr>
        <p:spPr bwMode="auto">
          <a:xfrm>
            <a:off x="1600200" y="57912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(Sample </a:t>
            </a:r>
            <a:r>
              <a:rPr lang="en-US" sz="1600" dirty="0" smtClean="0"/>
              <a:t>6)</a:t>
            </a:r>
            <a:endParaRPr lang="en-US" sz="1600" dirty="0"/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1600200" y="61722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 m</a:t>
            </a:r>
          </a:p>
        </p:txBody>
      </p:sp>
      <p:pic>
        <p:nvPicPr>
          <p:cNvPr id="26" name="Picture 6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33400"/>
            <a:ext cx="334485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397" y="3429000"/>
            <a:ext cx="407847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https://lh3.googleusercontent.com/_XHcvFY4aEik/S29qB2bI4KI/AAAAAAAAAx4/cHlIZVE5JPY/s512/P10705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352800"/>
            <a:ext cx="1988819" cy="2651760"/>
          </a:xfrm>
          <a:prstGeom prst="rect">
            <a:avLst/>
          </a:prstGeom>
          <a:noFill/>
        </p:spPr>
      </p:pic>
      <p:pic>
        <p:nvPicPr>
          <p:cNvPr id="29" name="Picture 6" descr="https://lh6.googleusercontent.com/_XHcvFY4aEik/S29qBj2sWCI/AAAAAAAAAx4/u-qgd3gx_Lw/s640/Morris%20Collecting%20rill%20Site%201%20samp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685800"/>
            <a:ext cx="2560320" cy="192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Nicole\Pictures\2010-04-06\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5356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g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"/>
            <a:ext cx="2617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286000"/>
            <a:ext cx="26073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g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19600"/>
            <a:ext cx="26156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g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6730" y="4419600"/>
            <a:ext cx="2617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g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1502" y="2362200"/>
            <a:ext cx="26224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i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8310" y="228600"/>
            <a:ext cx="26156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2971800"/>
            <a:ext cx="3681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TIR (Thermal Infrared Spectroscopy):</a:t>
            </a:r>
          </a:p>
          <a:p>
            <a:endParaRPr lang="en-US" b="1" dirty="0" smtClean="0"/>
          </a:p>
          <a:p>
            <a:r>
              <a:rPr lang="en-US" b="1" dirty="0" smtClean="0"/>
              <a:t>-Iron Oxide</a:t>
            </a:r>
          </a:p>
          <a:p>
            <a:r>
              <a:rPr lang="en-US" b="1" dirty="0" smtClean="0"/>
              <a:t>-Volcanic glass</a:t>
            </a:r>
          </a:p>
          <a:p>
            <a:r>
              <a:rPr lang="en-US" b="1" dirty="0" smtClean="0"/>
              <a:t>-Plagioclase</a:t>
            </a:r>
          </a:p>
          <a:p>
            <a:r>
              <a:rPr lang="en-US" b="1" dirty="0" smtClean="0"/>
              <a:t>-Olivine</a:t>
            </a:r>
          </a:p>
          <a:p>
            <a:r>
              <a:rPr lang="en-US" b="1" dirty="0" smtClean="0"/>
              <a:t>-Pyroxene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XRD\4_8_12 diffractograms Hawaii\sam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988139" cy="2286000"/>
          </a:xfrm>
          <a:prstGeom prst="rect">
            <a:avLst/>
          </a:prstGeom>
          <a:noFill/>
        </p:spPr>
      </p:pic>
      <p:pic>
        <p:nvPicPr>
          <p:cNvPr id="24579" name="Picture 3" descr="G:\XRD\4_8_12 diffractograms Hawaii\sam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2988136" cy="2286000"/>
          </a:xfrm>
          <a:prstGeom prst="rect">
            <a:avLst/>
          </a:prstGeom>
          <a:noFill/>
        </p:spPr>
      </p:pic>
      <p:pic>
        <p:nvPicPr>
          <p:cNvPr id="24580" name="Picture 4" descr="G:\XRD\4_8_12 diffractograms Hawaii\samp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6339" y="1371600"/>
            <a:ext cx="2988136" cy="2286000"/>
          </a:xfrm>
          <a:prstGeom prst="rect">
            <a:avLst/>
          </a:prstGeom>
          <a:noFill/>
        </p:spPr>
      </p:pic>
      <p:pic>
        <p:nvPicPr>
          <p:cNvPr id="24581" name="Picture 5" descr="G:\XRD\4_8_12 diffractograms Hawaii\sampl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2988136" cy="2286000"/>
          </a:xfrm>
          <a:prstGeom prst="rect">
            <a:avLst/>
          </a:prstGeom>
          <a:noFill/>
        </p:spPr>
      </p:pic>
      <p:pic>
        <p:nvPicPr>
          <p:cNvPr id="24582" name="Picture 6" descr="G:\XRD\4_8_12 diffractograms Hawaii\sampl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657600"/>
            <a:ext cx="2988136" cy="2286000"/>
          </a:xfrm>
          <a:prstGeom prst="rect">
            <a:avLst/>
          </a:prstGeom>
          <a:noFill/>
        </p:spPr>
      </p:pic>
      <p:pic>
        <p:nvPicPr>
          <p:cNvPr id="24583" name="Picture 7" descr="G:\XRD\4_8_12 diffractograms Hawaii\sampl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657600"/>
            <a:ext cx="2988136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09600"/>
            <a:ext cx="226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XRD Diffractograms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371600"/>
          <a:ext cx="8762999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</a:p>
                    <a:p>
                      <a:pPr algn="ctr"/>
                      <a:r>
                        <a:rPr lang="en-US" dirty="0" smtClean="0"/>
                        <a:t>(sample)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Plagioclase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Pyroxene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Olivine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Magnetite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Ilmenite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Hematite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Ferrihydrite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4724400"/>
          <a:ext cx="8762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Celadonite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Nontronite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Montmoril.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Saponite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274320" cy="274320"/>
          </a:xfrm>
          <a:prstGeom prst="rect">
            <a:avLst/>
          </a:prstGeom>
          <a:noFill/>
        </p:spPr>
      </p:pic>
      <p:pic>
        <p:nvPicPr>
          <p:cNvPr id="5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274320" cy="274320"/>
          </a:xfrm>
          <a:prstGeom prst="rect">
            <a:avLst/>
          </a:prstGeom>
          <a:noFill/>
        </p:spPr>
      </p:pic>
      <p:pic>
        <p:nvPicPr>
          <p:cNvPr id="6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274320" cy="274320"/>
          </a:xfrm>
          <a:prstGeom prst="rect">
            <a:avLst/>
          </a:prstGeom>
          <a:noFill/>
        </p:spPr>
      </p:pic>
      <p:pic>
        <p:nvPicPr>
          <p:cNvPr id="7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274320" cy="274320"/>
          </a:xfrm>
          <a:prstGeom prst="rect">
            <a:avLst/>
          </a:prstGeom>
          <a:noFill/>
        </p:spPr>
      </p:pic>
      <p:pic>
        <p:nvPicPr>
          <p:cNvPr id="8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274320" cy="274320"/>
          </a:xfrm>
          <a:prstGeom prst="rect">
            <a:avLst/>
          </a:prstGeom>
          <a:noFill/>
        </p:spPr>
      </p:pic>
      <p:pic>
        <p:nvPicPr>
          <p:cNvPr id="9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00600"/>
            <a:ext cx="274320" cy="274320"/>
          </a:xfrm>
          <a:prstGeom prst="rect">
            <a:avLst/>
          </a:prstGeom>
          <a:noFill/>
        </p:spPr>
      </p:pic>
      <p:pic>
        <p:nvPicPr>
          <p:cNvPr id="10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74320" cy="274320"/>
          </a:xfrm>
          <a:prstGeom prst="rect">
            <a:avLst/>
          </a:prstGeom>
          <a:noFill/>
        </p:spPr>
      </p:pic>
      <p:pic>
        <p:nvPicPr>
          <p:cNvPr id="11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274320" cy="274320"/>
          </a:xfrm>
          <a:prstGeom prst="rect">
            <a:avLst/>
          </a:prstGeom>
          <a:noFill/>
        </p:spPr>
      </p:pic>
      <p:pic>
        <p:nvPicPr>
          <p:cNvPr id="12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274320" cy="274320"/>
          </a:xfrm>
          <a:prstGeom prst="rect">
            <a:avLst/>
          </a:prstGeom>
          <a:noFill/>
        </p:spPr>
      </p:pic>
      <p:pic>
        <p:nvPicPr>
          <p:cNvPr id="13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00400"/>
            <a:ext cx="274320" cy="274320"/>
          </a:xfrm>
          <a:prstGeom prst="rect">
            <a:avLst/>
          </a:prstGeom>
          <a:noFill/>
        </p:spPr>
      </p:pic>
      <p:pic>
        <p:nvPicPr>
          <p:cNvPr id="14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274320" cy="274320"/>
          </a:xfrm>
          <a:prstGeom prst="rect">
            <a:avLst/>
          </a:prstGeom>
          <a:noFill/>
        </p:spPr>
      </p:pic>
      <p:pic>
        <p:nvPicPr>
          <p:cNvPr id="15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274320" cy="274320"/>
          </a:xfrm>
          <a:prstGeom prst="rect">
            <a:avLst/>
          </a:prstGeom>
          <a:noFill/>
        </p:spPr>
      </p:pic>
      <p:pic>
        <p:nvPicPr>
          <p:cNvPr id="16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00600"/>
            <a:ext cx="274320" cy="274320"/>
          </a:xfrm>
          <a:prstGeom prst="rect">
            <a:avLst/>
          </a:prstGeom>
          <a:noFill/>
        </p:spPr>
      </p:pic>
      <p:pic>
        <p:nvPicPr>
          <p:cNvPr id="17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274320" cy="274320"/>
          </a:xfrm>
          <a:prstGeom prst="rect">
            <a:avLst/>
          </a:prstGeom>
          <a:noFill/>
        </p:spPr>
      </p:pic>
      <p:pic>
        <p:nvPicPr>
          <p:cNvPr id="18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274320" cy="274320"/>
          </a:xfrm>
          <a:prstGeom prst="rect">
            <a:avLst/>
          </a:prstGeom>
          <a:noFill/>
        </p:spPr>
      </p:pic>
      <p:pic>
        <p:nvPicPr>
          <p:cNvPr id="19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274320" cy="274320"/>
          </a:xfrm>
          <a:prstGeom prst="rect">
            <a:avLst/>
          </a:prstGeom>
          <a:noFill/>
        </p:spPr>
      </p:pic>
      <p:pic>
        <p:nvPicPr>
          <p:cNvPr id="20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86200"/>
            <a:ext cx="274320" cy="274320"/>
          </a:xfrm>
          <a:prstGeom prst="rect">
            <a:avLst/>
          </a:prstGeom>
          <a:noFill/>
        </p:spPr>
      </p:pic>
      <p:pic>
        <p:nvPicPr>
          <p:cNvPr id="21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67200"/>
            <a:ext cx="274320" cy="274320"/>
          </a:xfrm>
          <a:prstGeom prst="rect">
            <a:avLst/>
          </a:prstGeom>
          <a:noFill/>
        </p:spPr>
      </p:pic>
      <p:pic>
        <p:nvPicPr>
          <p:cNvPr id="22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181600"/>
            <a:ext cx="274320" cy="274320"/>
          </a:xfrm>
          <a:prstGeom prst="rect">
            <a:avLst/>
          </a:prstGeom>
          <a:noFill/>
        </p:spPr>
      </p:pic>
      <p:pic>
        <p:nvPicPr>
          <p:cNvPr id="23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486400"/>
            <a:ext cx="274320" cy="274320"/>
          </a:xfrm>
          <a:prstGeom prst="rect">
            <a:avLst/>
          </a:prstGeom>
          <a:noFill/>
        </p:spPr>
      </p:pic>
      <p:pic>
        <p:nvPicPr>
          <p:cNvPr id="24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74320" cy="274320"/>
          </a:xfrm>
          <a:prstGeom prst="rect">
            <a:avLst/>
          </a:prstGeom>
          <a:noFill/>
        </p:spPr>
      </p:pic>
      <p:pic>
        <p:nvPicPr>
          <p:cNvPr id="25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274320" cy="274320"/>
          </a:xfrm>
          <a:prstGeom prst="rect">
            <a:avLst/>
          </a:prstGeom>
          <a:noFill/>
        </p:spPr>
      </p:pic>
      <p:pic>
        <p:nvPicPr>
          <p:cNvPr id="26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19400"/>
            <a:ext cx="274320" cy="274320"/>
          </a:xfrm>
          <a:prstGeom prst="rect">
            <a:avLst/>
          </a:prstGeom>
          <a:noFill/>
        </p:spPr>
      </p:pic>
      <p:pic>
        <p:nvPicPr>
          <p:cNvPr id="27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274320" cy="274320"/>
          </a:xfrm>
          <a:prstGeom prst="rect">
            <a:avLst/>
          </a:prstGeom>
          <a:noFill/>
        </p:spPr>
      </p:pic>
      <p:pic>
        <p:nvPicPr>
          <p:cNvPr id="28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274320" cy="274320"/>
          </a:xfrm>
          <a:prstGeom prst="rect">
            <a:avLst/>
          </a:prstGeom>
          <a:noFill/>
        </p:spPr>
      </p:pic>
      <p:pic>
        <p:nvPicPr>
          <p:cNvPr id="29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81600"/>
            <a:ext cx="274320" cy="274320"/>
          </a:xfrm>
          <a:prstGeom prst="rect">
            <a:avLst/>
          </a:prstGeom>
          <a:noFill/>
        </p:spPr>
      </p:pic>
      <p:pic>
        <p:nvPicPr>
          <p:cNvPr id="30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486400"/>
            <a:ext cx="274320" cy="274320"/>
          </a:xfrm>
          <a:prstGeom prst="rect">
            <a:avLst/>
          </a:prstGeom>
          <a:noFill/>
        </p:spPr>
      </p:pic>
      <p:pic>
        <p:nvPicPr>
          <p:cNvPr id="31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867400"/>
            <a:ext cx="274320" cy="274320"/>
          </a:xfrm>
          <a:prstGeom prst="rect">
            <a:avLst/>
          </a:prstGeom>
          <a:noFill/>
        </p:spPr>
      </p:pic>
      <p:pic>
        <p:nvPicPr>
          <p:cNvPr id="32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57400"/>
            <a:ext cx="274320" cy="274320"/>
          </a:xfrm>
          <a:prstGeom prst="rect">
            <a:avLst/>
          </a:prstGeom>
          <a:noFill/>
        </p:spPr>
      </p:pic>
      <p:pic>
        <p:nvPicPr>
          <p:cNvPr id="33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38400"/>
            <a:ext cx="274320" cy="274320"/>
          </a:xfrm>
          <a:prstGeom prst="rect">
            <a:avLst/>
          </a:prstGeom>
          <a:noFill/>
        </p:spPr>
      </p:pic>
      <p:pic>
        <p:nvPicPr>
          <p:cNvPr id="34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819400"/>
            <a:ext cx="274320" cy="274320"/>
          </a:xfrm>
          <a:prstGeom prst="rect">
            <a:avLst/>
          </a:prstGeom>
          <a:noFill/>
        </p:spPr>
      </p:pic>
      <p:pic>
        <p:nvPicPr>
          <p:cNvPr id="35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86200"/>
            <a:ext cx="274320" cy="274320"/>
          </a:xfrm>
          <a:prstGeom prst="rect">
            <a:avLst/>
          </a:prstGeom>
          <a:noFill/>
        </p:spPr>
      </p:pic>
      <p:pic>
        <p:nvPicPr>
          <p:cNvPr id="36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274320" cy="274320"/>
          </a:xfrm>
          <a:prstGeom prst="rect">
            <a:avLst/>
          </a:prstGeom>
          <a:noFill/>
        </p:spPr>
      </p:pic>
      <p:pic>
        <p:nvPicPr>
          <p:cNvPr id="37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486400"/>
            <a:ext cx="274320" cy="274320"/>
          </a:xfrm>
          <a:prstGeom prst="rect">
            <a:avLst/>
          </a:prstGeom>
          <a:noFill/>
        </p:spPr>
      </p:pic>
      <p:pic>
        <p:nvPicPr>
          <p:cNvPr id="38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057400"/>
            <a:ext cx="274320" cy="274320"/>
          </a:xfrm>
          <a:prstGeom prst="rect">
            <a:avLst/>
          </a:prstGeom>
          <a:noFill/>
        </p:spPr>
      </p:pic>
      <p:pic>
        <p:nvPicPr>
          <p:cNvPr id="39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438400"/>
            <a:ext cx="274320" cy="274320"/>
          </a:xfrm>
          <a:prstGeom prst="rect">
            <a:avLst/>
          </a:prstGeom>
          <a:noFill/>
        </p:spPr>
      </p:pic>
      <p:pic>
        <p:nvPicPr>
          <p:cNvPr id="40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819400"/>
            <a:ext cx="274320" cy="274320"/>
          </a:xfrm>
          <a:prstGeom prst="rect">
            <a:avLst/>
          </a:prstGeom>
          <a:noFill/>
        </p:spPr>
      </p:pic>
      <p:pic>
        <p:nvPicPr>
          <p:cNvPr id="41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886200"/>
            <a:ext cx="274320" cy="274320"/>
          </a:xfrm>
          <a:prstGeom prst="rect">
            <a:avLst/>
          </a:prstGeom>
          <a:noFill/>
        </p:spPr>
      </p:pic>
      <p:pic>
        <p:nvPicPr>
          <p:cNvPr id="42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267200"/>
            <a:ext cx="274320" cy="274320"/>
          </a:xfrm>
          <a:prstGeom prst="rect">
            <a:avLst/>
          </a:prstGeom>
          <a:noFill/>
        </p:spPr>
      </p:pic>
      <p:pic>
        <p:nvPicPr>
          <p:cNvPr id="43" name="Picture 2" descr="http://www.decodeunicode.org/de/data/glyph/196x196/27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486400"/>
            <a:ext cx="274320" cy="27432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28600" y="457200"/>
            <a:ext cx="242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XRD Result Summary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2103120" cy="21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838200"/>
            <a:ext cx="2103120" cy="20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1828800" cy="21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2011680" cy="27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733800"/>
            <a:ext cx="22045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838200"/>
            <a:ext cx="2194560" cy="20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733800"/>
            <a:ext cx="205093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733800"/>
            <a:ext cx="2194560" cy="22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8600" y="228600"/>
            <a:ext cx="116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Glass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152400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Glass with </a:t>
            </a:r>
          </a:p>
          <a:p>
            <a:r>
              <a:rPr lang="en-US" dirty="0"/>
              <a:t>P</a:t>
            </a:r>
            <a:r>
              <a:rPr lang="en-US" dirty="0" smtClean="0"/>
              <a:t>lagioclase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13901" y="152400"/>
            <a:ext cx="2344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Glassy Porphyritic </a:t>
            </a:r>
          </a:p>
          <a:p>
            <a:r>
              <a:rPr lang="en-US" dirty="0" smtClean="0"/>
              <a:t>Basalt (surface altered)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152400"/>
            <a:ext cx="23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Microporphyritic </a:t>
            </a:r>
          </a:p>
          <a:p>
            <a:r>
              <a:rPr lang="en-US" dirty="0" smtClean="0"/>
              <a:t>Basalt (interior altered)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352800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Glass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33528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Plagioclase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352800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Pyroxene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3528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Olivine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228600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448056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228600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4480560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1518</TotalTime>
  <Words>202</Words>
  <Application>Microsoft Office PowerPoint</Application>
  <PresentationFormat>On-screen Show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Nicole</cp:lastModifiedBy>
  <cp:revision>77</cp:revision>
  <dcterms:created xsi:type="dcterms:W3CDTF">2011-04-05T01:11:28Z</dcterms:created>
  <dcterms:modified xsi:type="dcterms:W3CDTF">2012-04-09T07:52:27Z</dcterms:modified>
</cp:coreProperties>
</file>